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5" r:id="rId2"/>
    <p:sldId id="257" r:id="rId3"/>
    <p:sldId id="258" r:id="rId4"/>
    <p:sldId id="259" r:id="rId5"/>
    <p:sldId id="336" r:id="rId6"/>
    <p:sldId id="337" r:id="rId7"/>
    <p:sldId id="263" r:id="rId8"/>
    <p:sldId id="260" r:id="rId9"/>
    <p:sldId id="338" r:id="rId10"/>
    <p:sldId id="339" r:id="rId11"/>
    <p:sldId id="340" r:id="rId12"/>
    <p:sldId id="341" r:id="rId13"/>
    <p:sldId id="342" r:id="rId14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82" d="100"/>
          <a:sy n="82" d="100"/>
        </p:scale>
        <p:origin x="648" y="67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1" d="100"/>
          <a:sy n="91" d="100"/>
        </p:scale>
        <p:origin x="375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EF8A9-CFB5-40C0-BAE2-5B4633EC9F63}" type="datetime1">
              <a:rPr lang="it-IT" smtClean="0"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9F431D3-F76B-41A6-8072-4F6D884C46F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10/02/2020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109.png"/><Relationship Id="rId3" Type="http://schemas.openxmlformats.org/officeDocument/2006/relationships/image" Target="../media/image211.png"/><Relationship Id="rId7" Type="http://schemas.openxmlformats.org/officeDocument/2006/relationships/image" Target="../media/image610.png"/><Relationship Id="rId12" Type="http://schemas.openxmlformats.org/officeDocument/2006/relationships/image" Target="../media/image10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png"/><Relationship Id="rId11" Type="http://schemas.openxmlformats.org/officeDocument/2006/relationships/image" Target="../media/image107.png"/><Relationship Id="rId5" Type="http://schemas.openxmlformats.org/officeDocument/2006/relationships/image" Target="../media/image410.png"/><Relationship Id="rId10" Type="http://schemas.openxmlformats.org/officeDocument/2006/relationships/image" Target="../media/image106.png"/><Relationship Id="rId4" Type="http://schemas.openxmlformats.org/officeDocument/2006/relationships/image" Target="../media/image30.png"/><Relationship Id="rId9" Type="http://schemas.openxmlformats.org/officeDocument/2006/relationships/image" Target="../media/image8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BE0D11-47DD-4D33-9B11-63E445C25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9674" y="2132856"/>
            <a:ext cx="10369151" cy="851327"/>
          </a:xfrm>
        </p:spPr>
        <p:txBody>
          <a:bodyPr/>
          <a:lstStyle/>
          <a:p>
            <a:r>
              <a:rPr lang="it-IT" dirty="0"/>
              <a:t>Simulare un sistema non lineare</a:t>
            </a:r>
          </a:p>
        </p:txBody>
      </p:sp>
    </p:spTree>
    <p:extLst>
      <p:ext uri="{BB962C8B-B14F-4D97-AF65-F5344CB8AC3E}">
        <p14:creationId xmlns:p14="http://schemas.microsoft.com/office/powerpoint/2010/main" val="1578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DFCD20-8553-4898-BDDB-FE4B5863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457400"/>
            <a:ext cx="9961567" cy="540060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6FDE177-8CFE-436F-8F7D-CBC08C04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Simulazione partendo da 50°: controllo</a:t>
            </a:r>
          </a:p>
        </p:txBody>
      </p:sp>
    </p:spTree>
    <p:extLst>
      <p:ext uri="{BB962C8B-B14F-4D97-AF65-F5344CB8AC3E}">
        <p14:creationId xmlns:p14="http://schemas.microsoft.com/office/powerpoint/2010/main" val="261537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alizzazione Controllo">
            <a:hlinkClick r:id="" action="ppaction://media"/>
            <a:extLst>
              <a:ext uri="{FF2B5EF4-FFF2-40B4-BE49-F238E27FC236}">
                <a16:creationId xmlns:a16="http://schemas.microsoft.com/office/drawing/2014/main" id="{141CD952-F989-4836-B19C-0A5CDB47D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622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4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interni, tavolo, sedendo, computer&#10;&#10;Descrizione generata automaticamente">
            <a:extLst>
              <a:ext uri="{FF2B5EF4-FFF2-40B4-BE49-F238E27FC236}">
                <a16:creationId xmlns:a16="http://schemas.microsoft.com/office/drawing/2014/main" id="{58BA78D7-1662-4681-8FD7-E96EB978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28" y="0"/>
            <a:ext cx="5143500" cy="6858000"/>
          </a:xfrm>
          <a:prstGeom prst="rect">
            <a:avLst/>
          </a:prstGeom>
        </p:spPr>
      </p:pic>
      <p:pic>
        <p:nvPicPr>
          <p:cNvPr id="6" name="Immagine 5" descr="Immagine che contiene interni, tavolo, sedendo, articoli&#10;&#10;Descrizione generata automaticamente">
            <a:extLst>
              <a:ext uri="{FF2B5EF4-FFF2-40B4-BE49-F238E27FC236}">
                <a16:creationId xmlns:a16="http://schemas.microsoft.com/office/drawing/2014/main" id="{666881FC-2F79-4FB3-8582-D8BAD949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96" y="1825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interni, tavolo, sedendo, piccolo&#10;&#10;Descrizione generata automaticamente">
            <a:extLst>
              <a:ext uri="{FF2B5EF4-FFF2-40B4-BE49-F238E27FC236}">
                <a16:creationId xmlns:a16="http://schemas.microsoft.com/office/drawing/2014/main" id="{0E158F98-0F43-4C0A-BF47-5307BB12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96" y="0"/>
            <a:ext cx="5143500" cy="6858000"/>
          </a:xfrm>
          <a:prstGeom prst="rect">
            <a:avLst/>
          </a:prstGeom>
        </p:spPr>
      </p:pic>
      <p:pic>
        <p:nvPicPr>
          <p:cNvPr id="7" name="Immagine 6" descr="Immagine che contiene interni, sedendo, tavolo, computer&#10;&#10;Descrizione generata automaticamente">
            <a:extLst>
              <a:ext uri="{FF2B5EF4-FFF2-40B4-BE49-F238E27FC236}">
                <a16:creationId xmlns:a16="http://schemas.microsoft.com/office/drawing/2014/main" id="{27F5239D-E6C1-4A15-A4CB-6C116EE2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49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FE12BBA-6FCB-4BD1-9683-562229BE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658912"/>
          </a:xfrm>
        </p:spPr>
        <p:txBody>
          <a:bodyPr/>
          <a:lstStyle/>
          <a:p>
            <a:r>
              <a:rPr lang="it-IT" dirty="0"/>
              <a:t>Dall’equilibrio delle forze allo spazio di stato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B7B90F-0792-4AFB-B6CC-BA12C8642365}"/>
              </a:ext>
            </a:extLst>
          </p:cNvPr>
          <p:cNvSpPr txBox="1"/>
          <p:nvPr/>
        </p:nvSpPr>
        <p:spPr>
          <a:xfrm>
            <a:off x="1593436" y="836713"/>
            <a:ext cx="97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Abbiamo visto come si può ottenere la dinamica del sistema utilizzando Eulero-Lagrange e un po’ di meccanica analitica.</a:t>
            </a:r>
          </a:p>
          <a:p>
            <a:pPr algn="just"/>
            <a:r>
              <a:rPr lang="it-IT" dirty="0"/>
              <a:t>Per passare da questa rappresentazione differenziale a una rappresentazione nello spazio di stato, è sufficiente definirlo: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7F9D0CB-F915-470C-8579-EBF1576B927A}"/>
              </a:ext>
            </a:extLst>
          </p:cNvPr>
          <p:cNvGrpSpPr/>
          <p:nvPr/>
        </p:nvGrpSpPr>
        <p:grpSpPr>
          <a:xfrm>
            <a:off x="7462564" y="4908515"/>
            <a:ext cx="3581237" cy="1667023"/>
            <a:chOff x="7205510" y="4908515"/>
            <a:chExt cx="3581237" cy="1667023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6D7AF389-5BED-411C-8519-BC2D195198CD}"/>
                </a:ext>
              </a:extLst>
            </p:cNvPr>
            <p:cNvGrpSpPr/>
            <p:nvPr/>
          </p:nvGrpSpPr>
          <p:grpSpPr>
            <a:xfrm>
              <a:off x="7205510" y="4908515"/>
              <a:ext cx="3581237" cy="1667023"/>
              <a:chOff x="7750596" y="5013176"/>
              <a:chExt cx="3581237" cy="16670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ttangolo 12">
                    <a:extLst>
                      <a:ext uri="{FF2B5EF4-FFF2-40B4-BE49-F238E27FC236}">
                        <a16:creationId xmlns:a16="http://schemas.microsoft.com/office/drawing/2014/main" id="{1983EEB8-1931-423C-99C6-2A5917F701D6}"/>
                      </a:ext>
                    </a:extLst>
                  </p:cNvPr>
                  <p:cNvSpPr/>
                  <p:nvPr/>
                </p:nvSpPr>
                <p:spPr>
                  <a:xfrm>
                    <a:off x="7750596" y="6288297"/>
                    <a:ext cx="2329292" cy="391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𝑚𝑙𝑔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𝑟𝑖𝑐h𝑖𝑎𝑚𝑜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3" name="Rettangolo 12">
                    <a:extLst>
                      <a:ext uri="{FF2B5EF4-FFF2-40B4-BE49-F238E27FC236}">
                        <a16:creationId xmlns:a16="http://schemas.microsoft.com/office/drawing/2014/main" id="{1983EEB8-1931-423C-99C6-2A5917F701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0596" y="6288297"/>
                    <a:ext cx="2329292" cy="39190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ttangolo 13">
                    <a:extLst>
                      <a:ext uri="{FF2B5EF4-FFF2-40B4-BE49-F238E27FC236}">
                        <a16:creationId xmlns:a16="http://schemas.microsoft.com/office/drawing/2014/main" id="{CA7B9C97-7AB9-4F02-AEC1-D858FB7C29E0}"/>
                      </a:ext>
                    </a:extLst>
                  </p:cNvPr>
                  <p:cNvSpPr/>
                  <p:nvPr/>
                </p:nvSpPr>
                <p:spPr>
                  <a:xfrm>
                    <a:off x="7755918" y="5013176"/>
                    <a:ext cx="3575915" cy="3945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𝐼𝑛𝑒𝑟𝑧𝑖𝑎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𝑏𝑟𝑎𝑐𝑐𝑖𝑜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𝑐𝑎𝑟𝑖𝑐𝑜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4" name="Rettangolo 13">
                    <a:extLst>
                      <a:ext uri="{FF2B5EF4-FFF2-40B4-BE49-F238E27FC236}">
                        <a16:creationId xmlns:a16="http://schemas.microsoft.com/office/drawing/2014/main" id="{CA7B9C97-7AB9-4F02-AEC1-D858FB7C2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5918" y="5013176"/>
                    <a:ext cx="3575915" cy="3945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ttangolo 14">
                    <a:extLst>
                      <a:ext uri="{FF2B5EF4-FFF2-40B4-BE49-F238E27FC236}">
                        <a16:creationId xmlns:a16="http://schemas.microsoft.com/office/drawing/2014/main" id="{F1FF8A7F-7CEE-40CE-91E3-391155CB9F65}"/>
                      </a:ext>
                    </a:extLst>
                  </p:cNvPr>
                  <p:cNvSpPr/>
                  <p:nvPr/>
                </p:nvSpPr>
                <p:spPr>
                  <a:xfrm>
                    <a:off x="7750596" y="5353680"/>
                    <a:ext cx="22441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𝐼𝑛𝑒𝑟𝑧𝑖𝑎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𝐷𝑖𝑠𝑐𝑜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5" name="Rettangolo 14">
                    <a:extLst>
                      <a:ext uri="{FF2B5EF4-FFF2-40B4-BE49-F238E27FC236}">
                        <a16:creationId xmlns:a16="http://schemas.microsoft.com/office/drawing/2014/main" id="{F1FF8A7F-7CEE-40CE-91E3-391155CB9F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0596" y="5353680"/>
                    <a:ext cx="224413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ttangolo 15">
                    <a:extLst>
                      <a:ext uri="{FF2B5EF4-FFF2-40B4-BE49-F238E27FC236}">
                        <a16:creationId xmlns:a16="http://schemas.microsoft.com/office/drawing/2014/main" id="{CF7F29EC-83FC-4BF4-A6EA-9BB260E7B4FB}"/>
                      </a:ext>
                    </a:extLst>
                  </p:cNvPr>
                  <p:cNvSpPr/>
                  <p:nvPr/>
                </p:nvSpPr>
                <p:spPr>
                  <a:xfrm>
                    <a:off x="7750596" y="5665219"/>
                    <a:ext cx="348242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𝐴𝑡𝑡𝑟𝑖𝑡𝑜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𝑣𝑖𝑠𝑐𝑜𝑠𝑜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sul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𝑝𝑒𝑟𝑛𝑜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6" name="Rettangolo 15">
                    <a:extLst>
                      <a:ext uri="{FF2B5EF4-FFF2-40B4-BE49-F238E27FC236}">
                        <a16:creationId xmlns:a16="http://schemas.microsoft.com/office/drawing/2014/main" id="{CF7F29EC-83FC-4BF4-A6EA-9BB260E7B4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0596" y="5665219"/>
                    <a:ext cx="348242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ttangolo 16">
                    <a:extLst>
                      <a:ext uri="{FF2B5EF4-FFF2-40B4-BE49-F238E27FC236}">
                        <a16:creationId xmlns:a16="http://schemas.microsoft.com/office/drawing/2014/main" id="{389FD9F6-A06F-4F6B-A6FB-60EC3BB7FD83}"/>
                      </a:ext>
                    </a:extLst>
                  </p:cNvPr>
                  <p:cNvSpPr/>
                  <p:nvPr/>
                </p:nvSpPr>
                <p:spPr>
                  <a:xfrm>
                    <a:off x="7750596" y="5976758"/>
                    <a:ext cx="335995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𝐴𝑡𝑡𝑟𝑖𝑡𝑜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𝑣𝑖𝑠𝑐𝑜𝑠𝑜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sul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disco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7" name="Rettangolo 16">
                    <a:extLst>
                      <a:ext uri="{FF2B5EF4-FFF2-40B4-BE49-F238E27FC236}">
                        <a16:creationId xmlns:a16="http://schemas.microsoft.com/office/drawing/2014/main" id="{389FD9F6-A06F-4F6B-A6FB-60EC3BB7FD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0596" y="5976758"/>
                    <a:ext cx="335995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744CF2CD-82CD-42F0-A3B2-333D149CE6FC}"/>
                </a:ext>
              </a:extLst>
            </p:cNvPr>
            <p:cNvSpPr/>
            <p:nvPr/>
          </p:nvSpPr>
          <p:spPr>
            <a:xfrm>
              <a:off x="7205510" y="4908515"/>
              <a:ext cx="3482428" cy="16670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51DE94EB-AC95-4003-A3FA-860889C23320}"/>
              </a:ext>
            </a:extLst>
          </p:cNvPr>
          <p:cNvGrpSpPr/>
          <p:nvPr/>
        </p:nvGrpSpPr>
        <p:grpSpPr>
          <a:xfrm>
            <a:off x="1593436" y="2276872"/>
            <a:ext cx="7525312" cy="1200329"/>
            <a:chOff x="1593436" y="2276872"/>
            <a:chExt cx="7525312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0F2F084B-03E3-4576-9BBF-F4722897DA6A}"/>
                    </a:ext>
                  </a:extLst>
                </p:cNvPr>
                <p:cNvSpPr txBox="1"/>
                <p:nvPr/>
              </p:nvSpPr>
              <p:spPr>
                <a:xfrm>
                  <a:off x="1773932" y="2369799"/>
                  <a:ext cx="1694053" cy="10592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0F2F084B-03E3-4576-9BBF-F4722897D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3932" y="2369799"/>
                  <a:ext cx="1694053" cy="10592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DD93670-599C-40F5-B718-7B272D52322C}"/>
                    </a:ext>
                  </a:extLst>
                </p:cNvPr>
                <p:cNvSpPr txBox="1"/>
                <p:nvPr/>
              </p:nvSpPr>
              <p:spPr>
                <a:xfrm>
                  <a:off x="3574132" y="2369799"/>
                  <a:ext cx="1694053" cy="10756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DD93670-599C-40F5-B718-7B272D5232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32" y="2369799"/>
                  <a:ext cx="1694053" cy="10756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D8E9314D-6579-42C6-82F4-1D82B5742B3D}"/>
                    </a:ext>
                  </a:extLst>
                </p:cNvPr>
                <p:cNvSpPr/>
                <p:nvPr/>
              </p:nvSpPr>
              <p:spPr>
                <a:xfrm>
                  <a:off x="5268185" y="2720882"/>
                  <a:ext cx="37279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𝐶𝑜𝑝𝑝𝑖𝑎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𝑔𝑒𝑛𝑒𝑟𝑎𝑡𝑎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𝑑𝑎𝑙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𝑚𝑜𝑡𝑜𝑟𝑒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D8E9314D-6579-42C6-82F4-1D82B5742B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185" y="2720882"/>
                  <a:ext cx="372794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DD206341-598B-42FF-B74D-E1AB5499BD48}"/>
                </a:ext>
              </a:extLst>
            </p:cNvPr>
            <p:cNvSpPr/>
            <p:nvPr/>
          </p:nvSpPr>
          <p:spPr>
            <a:xfrm>
              <a:off x="1593436" y="2276872"/>
              <a:ext cx="7525312" cy="1200329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29F04AB1-9686-42F1-9C6B-3BDF9164CB8A}"/>
              </a:ext>
            </a:extLst>
          </p:cNvPr>
          <p:cNvGrpSpPr/>
          <p:nvPr/>
        </p:nvGrpSpPr>
        <p:grpSpPr>
          <a:xfrm>
            <a:off x="1652899" y="3964169"/>
            <a:ext cx="7842196" cy="2147191"/>
            <a:chOff x="1652899" y="3964169"/>
            <a:chExt cx="7842196" cy="2147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308A7774-5B36-4241-BFE6-FA80BA2789C3}"/>
                    </a:ext>
                  </a:extLst>
                </p:cNvPr>
                <p:cNvSpPr/>
                <p:nvPr/>
              </p:nvSpPr>
              <p:spPr>
                <a:xfrm>
                  <a:off x="1808147" y="5377740"/>
                  <a:ext cx="10531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308A7774-5B36-4241-BFE6-FA80BA278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47" y="5377740"/>
                  <a:ext cx="1053173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ttangolo 9">
                  <a:extLst>
                    <a:ext uri="{FF2B5EF4-FFF2-40B4-BE49-F238E27FC236}">
                      <a16:creationId xmlns:a16="http://schemas.microsoft.com/office/drawing/2014/main" id="{2D9D1309-A1A4-494C-B813-20C4EE1CAE32}"/>
                    </a:ext>
                  </a:extLst>
                </p:cNvPr>
                <p:cNvSpPr/>
                <p:nvPr/>
              </p:nvSpPr>
              <p:spPr>
                <a:xfrm>
                  <a:off x="1808147" y="5742027"/>
                  <a:ext cx="10584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0" name="Rettangolo 9">
                  <a:extLst>
                    <a:ext uri="{FF2B5EF4-FFF2-40B4-BE49-F238E27FC236}">
                      <a16:creationId xmlns:a16="http://schemas.microsoft.com/office/drawing/2014/main" id="{2D9D1309-A1A4-494C-B813-20C4EE1CA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47" y="5742027"/>
                  <a:ext cx="105849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ttangolo 10">
                  <a:extLst>
                    <a:ext uri="{FF2B5EF4-FFF2-40B4-BE49-F238E27FC236}">
                      <a16:creationId xmlns:a16="http://schemas.microsoft.com/office/drawing/2014/main" id="{17E35C80-1FDF-4A6F-855A-58B2E6263E22}"/>
                    </a:ext>
                  </a:extLst>
                </p:cNvPr>
                <p:cNvSpPr/>
                <p:nvPr/>
              </p:nvSpPr>
              <p:spPr>
                <a:xfrm>
                  <a:off x="1808147" y="4682656"/>
                  <a:ext cx="5047920" cy="7001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𝑚𝑙𝑔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highlight>
                                  <a:srgbClr val="00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1" name="Rettangolo 10">
                  <a:extLst>
                    <a:ext uri="{FF2B5EF4-FFF2-40B4-BE49-F238E27FC236}">
                      <a16:creationId xmlns:a16="http://schemas.microsoft.com/office/drawing/2014/main" id="{17E35C80-1FDF-4A6F-855A-58B2E6263E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47" y="4682656"/>
                  <a:ext cx="5047920" cy="7001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16BCF218-CD3D-4618-8616-A773D4B925F1}"/>
                    </a:ext>
                  </a:extLst>
                </p:cNvPr>
                <p:cNvSpPr/>
                <p:nvPr/>
              </p:nvSpPr>
              <p:spPr>
                <a:xfrm>
                  <a:off x="1808147" y="3964169"/>
                  <a:ext cx="7686948" cy="7235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𝑡𝑜𝑡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𝑚𝑙𝑔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𝑡𝑜𝑡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it-IT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16BCF218-CD3D-4618-8616-A773D4B92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47" y="3964169"/>
                  <a:ext cx="7686948" cy="7235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arentesi graffa aperta 22">
              <a:extLst>
                <a:ext uri="{FF2B5EF4-FFF2-40B4-BE49-F238E27FC236}">
                  <a16:creationId xmlns:a16="http://schemas.microsoft.com/office/drawing/2014/main" id="{0EDEDCBB-E904-4339-832F-D0D6A69342C9}"/>
                </a:ext>
              </a:extLst>
            </p:cNvPr>
            <p:cNvSpPr/>
            <p:nvPr/>
          </p:nvSpPr>
          <p:spPr>
            <a:xfrm>
              <a:off x="1652899" y="3964170"/>
              <a:ext cx="265049" cy="2147190"/>
            </a:xfrm>
            <a:prstGeom prst="leftBrace">
              <a:avLst>
                <a:gd name="adj1" fmla="val 15266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9387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BE0D11-47DD-4D33-9B11-63E445C25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Controllo di un sistema non lineare</a:t>
            </a:r>
          </a:p>
        </p:txBody>
      </p:sp>
    </p:spTree>
    <p:extLst>
      <p:ext uri="{BB962C8B-B14F-4D97-AF65-F5344CB8AC3E}">
        <p14:creationId xmlns:p14="http://schemas.microsoft.com/office/powerpoint/2010/main" val="177075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FE12BBA-6FCB-4BD1-9683-562229BE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658912"/>
          </a:xfrm>
        </p:spPr>
        <p:txBody>
          <a:bodyPr/>
          <a:lstStyle/>
          <a:p>
            <a:pPr algn="just"/>
            <a:r>
              <a:rPr lang="it-IT" dirty="0"/>
              <a:t>Obiettivo di controllo: Momento angolare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D0686D-22FF-4138-B0A9-5A6C67AB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20" y="2996952"/>
            <a:ext cx="10473890" cy="36004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DBEF25-35E1-495B-9107-59E019927EA2}"/>
              </a:ext>
            </a:extLst>
          </p:cNvPr>
          <p:cNvSpPr txBox="1"/>
          <p:nvPr/>
        </p:nvSpPr>
        <p:spPr>
          <a:xfrm>
            <a:off x="1593437" y="836713"/>
            <a:ext cx="978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Essendo il sistema non lineare, creare una legge di controllo che lo stabilizzi con metodi analitici, risulta essere molto complesso. Si è invece pensato a un controllo agente sul </a:t>
            </a:r>
            <a:r>
              <a:rPr lang="it-IT" b="1" dirty="0"/>
              <a:t>Momento angolare</a:t>
            </a:r>
            <a:r>
              <a:rPr lang="it-IT" dirty="0"/>
              <a:t> desiderato istante per istante.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4D8F2E-21C3-4521-9519-BDEF772BDE1F}"/>
              </a:ext>
            </a:extLst>
          </p:cNvPr>
          <p:cNvSpPr txBox="1"/>
          <p:nvPr/>
        </p:nvSpPr>
        <p:spPr>
          <a:xfrm>
            <a:off x="1593436" y="1760043"/>
            <a:ext cx="421294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Def</a:t>
            </a:r>
            <a:r>
              <a:rPr lang="it-IT" b="1" dirty="0"/>
              <a:t>. Momento angolare desiderato:</a:t>
            </a:r>
          </a:p>
          <a:p>
            <a:pPr algn="just"/>
            <a:r>
              <a:rPr lang="it-IT" dirty="0"/>
              <a:t>Coppia da generare nel motore al fine di raggiungere gli </a:t>
            </a:r>
            <a:r>
              <a:rPr lang="it-IT" b="1" dirty="0"/>
              <a:t>obiettivi di controllo</a:t>
            </a:r>
            <a:r>
              <a:rPr lang="it-IT" dirty="0"/>
              <a:t> calcolato dal PID.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696F76-F932-4772-8C8F-832DC69FA6A7}"/>
              </a:ext>
            </a:extLst>
          </p:cNvPr>
          <p:cNvSpPr txBox="1"/>
          <p:nvPr/>
        </p:nvSpPr>
        <p:spPr>
          <a:xfrm>
            <a:off x="6670476" y="2073622"/>
            <a:ext cx="457298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Def</a:t>
            </a:r>
            <a:r>
              <a:rPr lang="it-IT" b="1" dirty="0"/>
              <a:t>. Obiettivi di controllo: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 dirty="0"/>
              <a:t>Angolo braccio verticale.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 dirty="0"/>
              <a:t>Velocità del disco nulla.</a:t>
            </a:r>
          </a:p>
        </p:txBody>
      </p:sp>
    </p:spTree>
    <p:extLst>
      <p:ext uri="{BB962C8B-B14F-4D97-AF65-F5344CB8AC3E}">
        <p14:creationId xmlns:p14="http://schemas.microsoft.com/office/powerpoint/2010/main" val="27528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FE12BBA-6FCB-4BD1-9683-562229BE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658912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Obiettivo di controllo: Braccio verticale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DBEF25-35E1-495B-9107-59E019927EA2}"/>
              </a:ext>
            </a:extLst>
          </p:cNvPr>
          <p:cNvSpPr txBox="1"/>
          <p:nvPr/>
        </p:nvSpPr>
        <p:spPr>
          <a:xfrm>
            <a:off x="1269876" y="836713"/>
            <a:ext cx="1010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Essendo in un pendolo i punti di equilibrio solo i 2 lungo l’asse, e puntando noi a realizzare un pendolo inverso ne segue che il nostro obiettivo è ottenibile solo puntando in alto.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FB5418-79CF-464E-849F-2B3E63CAC992}"/>
              </a:ext>
            </a:extLst>
          </p:cNvPr>
          <p:cNvSpPr txBox="1"/>
          <p:nvPr/>
        </p:nvSpPr>
        <p:spPr>
          <a:xfrm>
            <a:off x="1269877" y="4953942"/>
            <a:ext cx="1010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La </a:t>
            </a:r>
            <a:r>
              <a:rPr lang="it-IT" b="1" dirty="0"/>
              <a:t>coppia desiderata </a:t>
            </a:r>
            <a:r>
              <a:rPr lang="it-IT" dirty="0"/>
              <a:t>(che deve essere generata dal motore) viene calcolata ogni loop di controllo, ed è una formula linearizzante.</a:t>
            </a:r>
          </a:p>
          <a:p>
            <a:pPr algn="just"/>
            <a:r>
              <a:rPr lang="it-IT" dirty="0"/>
              <a:t>Trasforma il </a:t>
            </a:r>
            <a:r>
              <a:rPr lang="it-IT" b="1" dirty="0"/>
              <a:t>momento desiderato </a:t>
            </a:r>
            <a:r>
              <a:rPr lang="it-IT" dirty="0"/>
              <a:t>in una coppia da far generare al motore.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494C5A-EB44-4346-ABC0-F93618465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6" t="50717" r="21918" b="8000"/>
          <a:stretch/>
        </p:blipFill>
        <p:spPr>
          <a:xfrm>
            <a:off x="1413892" y="2132856"/>
            <a:ext cx="5760640" cy="15028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557A28A8-AA4F-4CAC-9431-3BE42F3144CD}"/>
              </a:ext>
            </a:extLst>
          </p:cNvPr>
          <p:cNvSpPr/>
          <p:nvPr/>
        </p:nvSpPr>
        <p:spPr>
          <a:xfrm>
            <a:off x="7318549" y="2887776"/>
            <a:ext cx="40576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controllo è assegnato a un sistema PID che prendendo l’errore rispetto all’obiettivo ne tira fuori il momento desiderato per ottenere una stabilizzazione del sistema.</a:t>
            </a:r>
          </a:p>
        </p:txBody>
      </p:sp>
    </p:spTree>
    <p:extLst>
      <p:ext uri="{BB962C8B-B14F-4D97-AF65-F5344CB8AC3E}">
        <p14:creationId xmlns:p14="http://schemas.microsoft.com/office/powerpoint/2010/main" val="32809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6156B0C3-557B-4C35-9102-1192C1389178}"/>
                  </a:ext>
                </a:extLst>
              </p:cNvPr>
              <p:cNvSpPr/>
              <p:nvPr/>
            </p:nvSpPr>
            <p:spPr>
              <a:xfrm>
                <a:off x="3782954" y="764704"/>
                <a:ext cx="5221056" cy="39453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𝑚𝑙𝑔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6156B0C3-557B-4C35-9102-1192C1389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954" y="764704"/>
                <a:ext cx="5221056" cy="394532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8F8EF85A-3DA4-4522-9AB0-C990C0192A16}"/>
                  </a:ext>
                </a:extLst>
              </p:cNvPr>
              <p:cNvSpPr/>
              <p:nvPr/>
            </p:nvSpPr>
            <p:spPr>
              <a:xfrm>
                <a:off x="1269876" y="1484784"/>
                <a:ext cx="10513168" cy="957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dirty="0"/>
                  <a:t>La formula si ottiene invertendo l’equazione di stato della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dirty="0"/>
                  <a:t>in funzione dell’ingresso, ovviamente è un blocco non lineare, con non linearità istantanea, ma </a:t>
                </a:r>
                <a:r>
                  <a:rPr lang="it-IT" b="1" dirty="0"/>
                  <a:t>la sua presenza linearizza l’intero sistema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8F8EF85A-3DA4-4522-9AB0-C990C0192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6" y="1484784"/>
                <a:ext cx="10513168" cy="957698"/>
              </a:xfrm>
              <a:prstGeom prst="rect">
                <a:avLst/>
              </a:prstGeom>
              <a:blipFill>
                <a:blip r:embed="rId3"/>
                <a:stretch>
                  <a:fillRect l="-464" t="-4459" r="-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31EE0BB2-E84C-40D2-AF13-8B7D3C8EFC20}"/>
                  </a:ext>
                </a:extLst>
              </p:cNvPr>
              <p:cNvSpPr/>
              <p:nvPr/>
            </p:nvSpPr>
            <p:spPr>
              <a:xfrm>
                <a:off x="1267055" y="2617289"/>
                <a:ext cx="10585176" cy="64633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it-IT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rappresenta il </a:t>
                </a:r>
                <a:r>
                  <a:rPr lang="it-IT" b="1" dirty="0"/>
                  <a:t>momento totale del sistema desiderato, </a:t>
                </a:r>
                <a:r>
                  <a:rPr lang="it-IT" dirty="0"/>
                  <a:t>che è calcolato dal PID, e con questo calcolo andiamo a trovare, mediante una retroazione dallo stato, la coppia </a:t>
                </a:r>
                <a:r>
                  <a:rPr lang="it-IT" b="1" dirty="0"/>
                  <a:t>u</a:t>
                </a:r>
                <a:r>
                  <a:rPr lang="it-IT" dirty="0"/>
                  <a:t> che lo realizza!</a:t>
                </a:r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31EE0BB2-E84C-40D2-AF13-8B7D3C8EF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055" y="2617289"/>
                <a:ext cx="10585176" cy="646331"/>
              </a:xfrm>
              <a:prstGeom prst="rect">
                <a:avLst/>
              </a:prstGeom>
              <a:blipFill>
                <a:blip r:embed="rId4"/>
                <a:stretch>
                  <a:fillRect t="-4630" b="-120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00F2ED1-F5DF-455A-A5DD-F3855F9EF311}"/>
                  </a:ext>
                </a:extLst>
              </p:cNvPr>
              <p:cNvSpPr/>
              <p:nvPr/>
            </p:nvSpPr>
            <p:spPr>
              <a:xfrm>
                <a:off x="1228252" y="3935901"/>
                <a:ext cx="45061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dirty="0"/>
                  <a:t>Sostituendo questa </a:t>
                </a:r>
                <a14:m>
                  <m:oMath xmlns:m="http://schemas.openxmlformats.org/officeDocument/2006/math">
                    <m:r>
                      <a:rPr lang="it-IT" i="1">
                        <a:highlight>
                          <a:srgbClr val="00FF00"/>
                        </a:highlight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i="1">
                        <a:highlight>
                          <a:srgbClr val="00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nel sistema infatti:</a:t>
                </a:r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00F2ED1-F5DF-455A-A5DD-F3855F9EF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52" y="3935901"/>
                <a:ext cx="4506120" cy="369332"/>
              </a:xfrm>
              <a:prstGeom prst="rect">
                <a:avLst/>
              </a:prstGeom>
              <a:blipFill>
                <a:blip r:embed="rId5"/>
                <a:stretch>
                  <a:fillRect l="-1081" t="-11667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074CBFB5-7ECE-4685-8B2D-A07341135F07}"/>
                  </a:ext>
                </a:extLst>
              </p:cNvPr>
              <p:cNvSpPr/>
              <p:nvPr/>
            </p:nvSpPr>
            <p:spPr>
              <a:xfrm>
                <a:off x="2282428" y="5299191"/>
                <a:ext cx="2371479" cy="520502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074CBFB5-7ECE-4685-8B2D-A07341135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428" y="5299191"/>
                <a:ext cx="2371479" cy="5205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9490CD77-0B26-4E63-8F23-2AD907867926}"/>
              </a:ext>
            </a:extLst>
          </p:cNvPr>
          <p:cNvGrpSpPr/>
          <p:nvPr/>
        </p:nvGrpSpPr>
        <p:grpSpPr>
          <a:xfrm>
            <a:off x="1231297" y="4235499"/>
            <a:ext cx="8973930" cy="833458"/>
            <a:chOff x="1375658" y="6076030"/>
            <a:chExt cx="8973930" cy="8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ttangolo 6">
                  <a:extLst>
                    <a:ext uri="{FF2B5EF4-FFF2-40B4-BE49-F238E27FC236}">
                      <a16:creationId xmlns:a16="http://schemas.microsoft.com/office/drawing/2014/main" id="{611FD70E-DA2F-4B1D-AE1B-AE6038D7AD84}"/>
                    </a:ext>
                  </a:extLst>
                </p:cNvPr>
                <p:cNvSpPr/>
                <p:nvPr/>
              </p:nvSpPr>
              <p:spPr>
                <a:xfrm>
                  <a:off x="1375658" y="6157872"/>
                  <a:ext cx="8973930" cy="7516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𝑚𝑙𝑔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it-IT" b="0" i="1" smtClean="0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rgbClr val="FF0000"/>
                                        </a:solidFill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rgbClr val="FF0000"/>
                                        </a:solidFill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rgbClr val="FF0000"/>
                                        </a:solidFill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𝑑𝑒𝑠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𝑚𝑙𝑔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highlight>
                                              <a:srgbClr val="00FF00"/>
                                            </a:highlight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highlight>
                                                  <a:srgbClr val="00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highlight>
                                                  <a:srgbClr val="00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highlight>
                                                  <a:srgbClr val="00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i="1">
                                    <a:highlight>
                                      <a:srgbClr val="00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highlight>
                                          <a:srgbClr val="00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7" name="Rettangolo 6">
                  <a:extLst>
                    <a:ext uri="{FF2B5EF4-FFF2-40B4-BE49-F238E27FC236}">
                      <a16:creationId xmlns:a16="http://schemas.microsoft.com/office/drawing/2014/main" id="{611FD70E-DA2F-4B1D-AE1B-AE6038D7AD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658" y="6157872"/>
                  <a:ext cx="8973930" cy="7516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709081E6-08C9-4D4B-B43B-A59E93B2C328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92" y="6237312"/>
              <a:ext cx="1224136" cy="44288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6A03D691-3B62-497A-814B-A9EB652D70DE}"/>
                </a:ext>
              </a:extLst>
            </p:cNvPr>
            <p:cNvCxnSpPr>
              <a:cxnSpLocks/>
            </p:cNvCxnSpPr>
            <p:nvPr/>
          </p:nvCxnSpPr>
          <p:spPr>
            <a:xfrm>
              <a:off x="7894612" y="6237312"/>
              <a:ext cx="1224136" cy="22144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F87F318F-EECF-4E17-A16F-99E09AC56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268" y="6237312"/>
              <a:ext cx="720080" cy="522327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D70A5BC1-4E3A-4BA4-A3F7-120B55CEB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385" y="6076030"/>
              <a:ext cx="720080" cy="522327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7F900671-3F6B-4AB1-B197-3735CB7AA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4360" y="6237312"/>
              <a:ext cx="215636" cy="52232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45E433E4-7729-4C46-9DF8-22329FA77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0516" y="6237312"/>
              <a:ext cx="269933" cy="280114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tangolo 22">
            <a:extLst>
              <a:ext uri="{FF2B5EF4-FFF2-40B4-BE49-F238E27FC236}">
                <a16:creationId xmlns:a16="http://schemas.microsoft.com/office/drawing/2014/main" id="{C160ED74-4462-4EE3-8494-DB9E60021FF0}"/>
              </a:ext>
            </a:extLst>
          </p:cNvPr>
          <p:cNvSpPr/>
          <p:nvPr/>
        </p:nvSpPr>
        <p:spPr>
          <a:xfrm>
            <a:off x="5326162" y="5379638"/>
            <a:ext cx="519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E otteniamo un controllo equivalente lineare!!!</a:t>
            </a:r>
          </a:p>
        </p:txBody>
      </p:sp>
    </p:spTree>
    <p:extLst>
      <p:ext uri="{BB962C8B-B14F-4D97-AF65-F5344CB8AC3E}">
        <p14:creationId xmlns:p14="http://schemas.microsoft.com/office/powerpoint/2010/main" val="8089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FE12BBA-6FCB-4BD1-9683-562229BE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658912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Obiettivo di controllo: Velocità del disco nulla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DBEF25-35E1-495B-9107-59E019927EA2}"/>
              </a:ext>
            </a:extLst>
          </p:cNvPr>
          <p:cNvSpPr txBox="1"/>
          <p:nvPr/>
        </p:nvSpPr>
        <p:spPr>
          <a:xfrm>
            <a:off x="1593437" y="836713"/>
            <a:ext cx="978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Arrivati nel punto di equilibrio del pendolo, non è affatto detto che la velocità del disco sia anch'essa nulla, anzi potrebbe tranquillamente essere vicino alla velocità limite del motore, ciò può portare a 2 possibili esiti:</a:t>
            </a:r>
          </a:p>
          <a:p>
            <a:pPr marL="342900" indent="-342900" algn="just">
              <a:buSzPct val="120000"/>
              <a:buBlip>
                <a:blip r:embed="rId2"/>
              </a:buBlip>
            </a:pPr>
            <a:r>
              <a:rPr lang="it-IT" dirty="0"/>
              <a:t>Un disturbo arriva nel lato «giusto» e per essere compensato necessita di una frenata</a:t>
            </a:r>
          </a:p>
          <a:p>
            <a:pPr marL="342900" indent="-342900" algn="just">
              <a:buSzPct val="120000"/>
              <a:buBlip>
                <a:blip r:embed="rId3"/>
              </a:buBlip>
            </a:pPr>
            <a:r>
              <a:rPr lang="it-IT" dirty="0"/>
              <a:t>Un disturbo arriva nel lato «sbagliato» e per essere compensato necessita di accelerare ulteriormente che porta il sistema in saturazione.</a:t>
            </a:r>
          </a:p>
          <a:p>
            <a:pPr algn="just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8B5AD2-D547-4335-A1C7-FD8E31922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000" r="68752" b="16000"/>
          <a:stretch/>
        </p:blipFill>
        <p:spPr>
          <a:xfrm>
            <a:off x="1694938" y="3125049"/>
            <a:ext cx="4010551" cy="13235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E7CFAC-C200-44E4-A09C-B7CC2CA804EF}"/>
              </a:ext>
            </a:extLst>
          </p:cNvPr>
          <p:cNvSpPr txBox="1"/>
          <p:nvPr/>
        </p:nvSpPr>
        <p:spPr>
          <a:xfrm>
            <a:off x="5976348" y="3239343"/>
            <a:ext cx="540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Per compensare quindi questo problema si è deciso di aggiungere un secondo loop di controllo, che ha come obiettivo quello di rendere la velocità del disco nulla.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61D8767-71AA-49B2-B7EB-13C952B74B67}"/>
              </a:ext>
            </a:extLst>
          </p:cNvPr>
          <p:cNvSpPr/>
          <p:nvPr/>
        </p:nvSpPr>
        <p:spPr>
          <a:xfrm>
            <a:off x="1593436" y="4782984"/>
            <a:ext cx="978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Per fare ciò, banalmente «sposta» il punto di equilibrio nel lato in cui, per mantenere la posizione, bisogna rallentare.</a:t>
            </a:r>
          </a:p>
          <a:p>
            <a:pPr algn="just"/>
            <a:r>
              <a:rPr lang="it-IT" dirty="0"/>
              <a:t>Più lento è il disco minore è la compensazione, e più vicino al punto di equilibrio mi mantengo.</a:t>
            </a:r>
          </a:p>
        </p:txBody>
      </p:sp>
    </p:spTree>
    <p:extLst>
      <p:ext uri="{BB962C8B-B14F-4D97-AF65-F5344CB8AC3E}">
        <p14:creationId xmlns:p14="http://schemas.microsoft.com/office/powerpoint/2010/main" val="14526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E72827-042B-42B4-8A56-190508EF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529409"/>
            <a:ext cx="9887154" cy="53285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650EA6D-B0C1-407C-920D-149F7671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Simulazione partendo da 50°: sistema</a:t>
            </a:r>
          </a:p>
        </p:txBody>
      </p:sp>
    </p:spTree>
    <p:extLst>
      <p:ext uri="{BB962C8B-B14F-4D97-AF65-F5344CB8AC3E}">
        <p14:creationId xmlns:p14="http://schemas.microsoft.com/office/powerpoint/2010/main" val="352273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DFCD20-8553-4898-BDDB-FE4B5863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457400"/>
            <a:ext cx="9961567" cy="540060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E6FDE177-8CFE-436F-8F7D-CBC08C04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Simulazione partendo da 50°: controllo</a:t>
            </a:r>
          </a:p>
        </p:txBody>
      </p:sp>
    </p:spTree>
    <p:extLst>
      <p:ext uri="{BB962C8B-B14F-4D97-AF65-F5344CB8AC3E}">
        <p14:creationId xmlns:p14="http://schemas.microsoft.com/office/powerpoint/2010/main" val="22619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2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matematica con Pi greco (widescreen)</Template>
  <TotalTime>140</TotalTime>
  <Words>628</Words>
  <Application>Microsoft Office PowerPoint</Application>
  <PresentationFormat>Personalizzato</PresentationFormat>
  <Paragraphs>46</Paragraphs>
  <Slides>13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Euphemia</vt:lpstr>
      <vt:lpstr>Matematica 16x9</vt:lpstr>
      <vt:lpstr>Simulare un sistema non lineare</vt:lpstr>
      <vt:lpstr>Dall’equilibrio delle forze allo spazio di stato</vt:lpstr>
      <vt:lpstr>Controllo di un sistema non lineare</vt:lpstr>
      <vt:lpstr>Obiettivo di controllo: Momento angolare</vt:lpstr>
      <vt:lpstr>Obiettivo di controllo: Braccio verticale</vt:lpstr>
      <vt:lpstr>Presentazione standard di PowerPoint</vt:lpstr>
      <vt:lpstr>Obiettivo di controllo: Velocità del disco nulla</vt:lpstr>
      <vt:lpstr>Simulazione partendo da 50°: sistema</vt:lpstr>
      <vt:lpstr>Simulazione partendo da 50°: controllo</vt:lpstr>
      <vt:lpstr>Simulazione partendo da 50°: controllo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Emanuele Alfano</dc:creator>
  <cp:lastModifiedBy>Emanuele Alfano</cp:lastModifiedBy>
  <cp:revision>25</cp:revision>
  <dcterms:created xsi:type="dcterms:W3CDTF">2020-01-10T14:09:03Z</dcterms:created>
  <dcterms:modified xsi:type="dcterms:W3CDTF">2020-02-10T11:19:48Z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